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668" r:id="rId8"/>
  </p:sldMasterIdLst>
  <p:notesMasterIdLst>
    <p:notesMasterId r:id="rId10"/>
  </p:notesMasterIdLst>
  <p:handoutMasterIdLst>
    <p:handoutMasterId r:id="rId11"/>
  </p:handoutMasterIdLst>
  <p:sldIdLst>
    <p:sldId id="413" r:id="rId9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im Sheridan" initials="TS" lastIdx="1" clrIdx="0">
    <p:extLst/>
  </p:cmAuthor>
  <p:cmAuthor id="2" name="Brendan Ring" initials="BR" lastIdx="1" clrIdx="1">
    <p:extLst>
      <p:ext uri="{19B8F6BF-5375-455C-9EA6-DF929625EA0E}">
        <p15:presenceInfo xmlns:p15="http://schemas.microsoft.com/office/powerpoint/2012/main" userId="S-1-5-21-256186967-1468483519-2110688028-19948" providerId="AD"/>
      </p:ext>
    </p:extLst>
  </p:cmAuthor>
  <p:cmAuthor id="3" name="AEMO" initials="AEMO" lastIdx="2" clrIdx="2">
    <p:extLst>
      <p:ext uri="{19B8F6BF-5375-455C-9EA6-DF929625EA0E}">
        <p15:presenceInfo xmlns:p15="http://schemas.microsoft.com/office/powerpoint/2012/main" userId="AEM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52" autoAdjust="0"/>
    <p:restoredTop sz="96433" autoAdjust="0"/>
  </p:normalViewPr>
  <p:slideViewPr>
    <p:cSldViewPr>
      <p:cViewPr varScale="1">
        <p:scale>
          <a:sx n="97" d="100"/>
          <a:sy n="97" d="100"/>
        </p:scale>
        <p:origin x="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4386" y="96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BEE0F-9B4D-491C-84BB-3E9E0070B385}" type="datetime6">
              <a:rPr lang="en-AU" smtClean="0"/>
              <a:pPr/>
              <a:t>May 17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9B4BD-713B-4495-9D01-E8924967338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249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C81A-B302-4C12-B328-398E6FA12FC5}" type="datetime6">
              <a:rPr lang="en-AU" smtClean="0"/>
              <a:pPr/>
              <a:t>May 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55DB7-4594-4DFF-AA9B-D4C01173DE3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91280951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-Page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0" y="161768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bg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472254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3538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68288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82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  <p:pic>
        <p:nvPicPr>
          <p:cNvPr id="6" name="Picture 5" descr="Header 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Industry transition and cutover Proposed Guiding principles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124744"/>
            <a:ext cx="8229600" cy="5328592"/>
          </a:xfrm>
        </p:spPr>
        <p:txBody>
          <a:bodyPr>
            <a:noAutofit/>
          </a:bodyPr>
          <a:lstStyle/>
          <a:p>
            <a:pPr marL="45720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200" dirty="0" smtClean="0"/>
              <a:t>NEM </a:t>
            </a:r>
            <a:r>
              <a:rPr lang="en-AU" sz="1200" dirty="0"/>
              <a:t>participants </a:t>
            </a:r>
            <a:r>
              <a:rPr lang="en-AU" sz="1200" dirty="0" smtClean="0"/>
              <a:t>and AEMO </a:t>
            </a:r>
            <a:r>
              <a:rPr lang="en-AU" sz="1200" dirty="0"/>
              <a:t>must </a:t>
            </a:r>
            <a:r>
              <a:rPr lang="en-AU" sz="1200" dirty="0" smtClean="0"/>
              <a:t>continue to fulfil </a:t>
            </a:r>
            <a:r>
              <a:rPr lang="en-AU" sz="1200" dirty="0"/>
              <a:t>all regulatory and compliance obligations </a:t>
            </a:r>
            <a:r>
              <a:rPr lang="en-AU" sz="1200" dirty="0" smtClean="0"/>
              <a:t>during the transition period and perform </a:t>
            </a:r>
            <a:r>
              <a:rPr lang="en-AU" sz="1200" dirty="0"/>
              <a:t>all necessary activities to comply with their respective obligations </a:t>
            </a:r>
            <a:r>
              <a:rPr lang="en-AU" sz="1200" dirty="0" smtClean="0"/>
              <a:t>under the revised market arrangements from </a:t>
            </a:r>
            <a:r>
              <a:rPr lang="en-AU" sz="1200" dirty="0"/>
              <a:t>1 December 2017;</a:t>
            </a:r>
          </a:p>
          <a:p>
            <a:pPr marL="45720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200" dirty="0" smtClean="0"/>
              <a:t>Minimal disruption to customers, participants &amp; AEMO; </a:t>
            </a:r>
          </a:p>
          <a:p>
            <a:pPr marL="45720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200" dirty="0" smtClean="0"/>
              <a:t>Collaborative </a:t>
            </a:r>
            <a:r>
              <a:rPr lang="en-AU" sz="1200" dirty="0"/>
              <a:t>approach to Industry Transition and Cutover planning – including the development of supporting </a:t>
            </a:r>
            <a:r>
              <a:rPr lang="en-AU" sz="1200" dirty="0" smtClean="0"/>
              <a:t>templates </a:t>
            </a:r>
            <a:r>
              <a:rPr lang="en-AU" sz="1200" dirty="0"/>
              <a:t>and materials.</a:t>
            </a:r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200" u="sng" dirty="0" smtClean="0">
                <a:solidFill>
                  <a:srgbClr val="0070C0"/>
                </a:solidFill>
              </a:rPr>
              <a:t>Where possible </a:t>
            </a:r>
            <a:r>
              <a:rPr lang="en-AU" sz="1200" strike="sngStrike" dirty="0" smtClean="0">
                <a:solidFill>
                  <a:schemeClr val="bg2"/>
                </a:solidFill>
              </a:rPr>
              <a:t>T </a:t>
            </a:r>
            <a:r>
              <a:rPr lang="en-AU" sz="1200" u="sng" dirty="0" smtClean="0">
                <a:solidFill>
                  <a:srgbClr val="0070C0"/>
                </a:solidFill>
              </a:rPr>
              <a:t>t</a:t>
            </a:r>
            <a:r>
              <a:rPr lang="en-AU" sz="1200" dirty="0" smtClean="0"/>
              <a:t>ransition </a:t>
            </a:r>
            <a:r>
              <a:rPr lang="en-AU" sz="1200" dirty="0"/>
              <a:t>arrangements </a:t>
            </a:r>
            <a:r>
              <a:rPr lang="en-AU" sz="1200" dirty="0" smtClean="0"/>
              <a:t>and activities </a:t>
            </a:r>
            <a:r>
              <a:rPr lang="en-AU" sz="1200" strike="sngStrike" dirty="0" smtClean="0">
                <a:solidFill>
                  <a:schemeClr val="bg2"/>
                </a:solidFill>
              </a:rPr>
              <a:t>must</a:t>
            </a:r>
            <a:r>
              <a:rPr lang="en-AU" sz="1200" dirty="0" smtClean="0"/>
              <a:t> </a:t>
            </a:r>
            <a:r>
              <a:rPr lang="en-AU" sz="1200" u="sng" dirty="0" smtClean="0">
                <a:solidFill>
                  <a:srgbClr val="0070C0"/>
                </a:solidFill>
              </a:rPr>
              <a:t>should</a:t>
            </a:r>
            <a:r>
              <a:rPr lang="en-AU" sz="1200" dirty="0" smtClean="0"/>
              <a:t> be </a:t>
            </a:r>
            <a:r>
              <a:rPr lang="en-AU" sz="1200" dirty="0"/>
              <a:t>relevant and cost </a:t>
            </a:r>
            <a:r>
              <a:rPr lang="en-AU" sz="1200" dirty="0" smtClean="0"/>
              <a:t>effective </a:t>
            </a:r>
            <a:r>
              <a:rPr lang="en-AU" sz="1200" u="sng" dirty="0" smtClean="0">
                <a:solidFill>
                  <a:srgbClr val="0070C0"/>
                </a:solidFill>
              </a:rPr>
              <a:t>for market participants and customers</a:t>
            </a:r>
            <a:r>
              <a:rPr lang="en-AU" sz="1200" dirty="0" smtClean="0"/>
              <a:t>;</a:t>
            </a:r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200" dirty="0"/>
              <a:t>E</a:t>
            </a:r>
            <a:r>
              <a:rPr lang="en-AU" sz="1200" dirty="0" smtClean="0"/>
              <a:t>ach </a:t>
            </a:r>
            <a:r>
              <a:rPr lang="en-AU" sz="1200" dirty="0"/>
              <a:t>NEM participant and AEMO is responsible for developing </a:t>
            </a:r>
            <a:r>
              <a:rPr lang="en-AU" sz="1200" dirty="0" smtClean="0"/>
              <a:t>their </a:t>
            </a:r>
            <a:r>
              <a:rPr lang="en-AU" sz="1200" dirty="0"/>
              <a:t>own </a:t>
            </a:r>
            <a:r>
              <a:rPr lang="en-AU" sz="1200" dirty="0" smtClean="0"/>
              <a:t>internal transition and cutover plans, having </a:t>
            </a:r>
            <a:r>
              <a:rPr lang="en-AU" sz="1200" dirty="0"/>
              <a:t>regard to </a:t>
            </a:r>
            <a:r>
              <a:rPr lang="en-AU" sz="1200" strike="sngStrike" dirty="0">
                <a:solidFill>
                  <a:srgbClr val="FF0000"/>
                </a:solidFill>
              </a:rPr>
              <a:t>the</a:t>
            </a:r>
            <a:r>
              <a:rPr lang="en-AU" sz="1200" dirty="0"/>
              <a:t> key activities and dates set out in the </a:t>
            </a:r>
            <a:r>
              <a:rPr lang="en-AU" sz="1200" dirty="0" smtClean="0"/>
              <a:t>Industry Transition and Cutover Plan.</a:t>
            </a:r>
            <a:endParaRPr lang="en-AU" sz="1200" dirty="0"/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200" u="sng" dirty="0" smtClean="0">
                <a:solidFill>
                  <a:srgbClr val="0070C0"/>
                </a:solidFill>
              </a:rPr>
              <a:t>Where possible, </a:t>
            </a:r>
            <a:r>
              <a:rPr lang="en-AU" sz="1200" strike="sngStrike" dirty="0" smtClean="0">
                <a:solidFill>
                  <a:schemeClr val="bg2"/>
                </a:solidFill>
              </a:rPr>
              <a:t>A</a:t>
            </a:r>
            <a:r>
              <a:rPr lang="en-AU" sz="1200" dirty="0" smtClean="0">
                <a:solidFill>
                  <a:schemeClr val="bg2"/>
                </a:solidFill>
              </a:rPr>
              <a:t> </a:t>
            </a:r>
            <a:r>
              <a:rPr lang="en-AU" sz="1200" u="sng" dirty="0" smtClean="0">
                <a:solidFill>
                  <a:srgbClr val="0070C0"/>
                </a:solidFill>
              </a:rPr>
              <a:t>all </a:t>
            </a:r>
            <a:r>
              <a:rPr lang="en-AU" sz="1200" dirty="0" smtClean="0"/>
              <a:t>transactions </a:t>
            </a:r>
            <a:r>
              <a:rPr lang="en-AU" sz="1200" dirty="0"/>
              <a:t>begin and end under </a:t>
            </a:r>
            <a:r>
              <a:rPr lang="en-AU" sz="1200" u="sng" dirty="0" smtClean="0">
                <a:solidFill>
                  <a:srgbClr val="0070C0"/>
                </a:solidFill>
              </a:rPr>
              <a:t>the</a:t>
            </a:r>
            <a:r>
              <a:rPr lang="en-AU" sz="1200" dirty="0" smtClean="0"/>
              <a:t> same rules. </a:t>
            </a:r>
            <a:r>
              <a:rPr lang="en-AU" sz="1200" strike="sngStrike" dirty="0" smtClean="0">
                <a:solidFill>
                  <a:srgbClr val="FF0000"/>
                </a:solidFill>
              </a:rPr>
              <a:t>to the extent possible</a:t>
            </a:r>
            <a:r>
              <a:rPr lang="en-AU" sz="1200" dirty="0">
                <a:solidFill>
                  <a:srgbClr val="FF0000"/>
                </a:solidFill>
              </a:rPr>
              <a:t> </a:t>
            </a:r>
            <a:r>
              <a:rPr lang="en-AU" sz="1200" u="sng" dirty="0" smtClean="0">
                <a:solidFill>
                  <a:srgbClr val="0070C0"/>
                </a:solidFill>
              </a:rPr>
              <a:t>Where </a:t>
            </a:r>
            <a:r>
              <a:rPr lang="en-AU" sz="1200" u="sng" dirty="0" smtClean="0">
                <a:solidFill>
                  <a:srgbClr val="0070C0"/>
                </a:solidFill>
              </a:rPr>
              <a:t>this is not possible, a suitable workaround </a:t>
            </a:r>
            <a:r>
              <a:rPr lang="en-AU" sz="1200" u="sng" dirty="0" smtClean="0">
                <a:solidFill>
                  <a:srgbClr val="0070C0"/>
                </a:solidFill>
              </a:rPr>
              <a:t>is to be agreed by market participants</a:t>
            </a:r>
            <a:r>
              <a:rPr lang="en-AU" sz="1200" dirty="0" smtClean="0"/>
              <a:t>;</a:t>
            </a:r>
            <a:endParaRPr lang="en-AU" sz="1200" dirty="0"/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200" dirty="0" smtClean="0"/>
              <a:t>Where </a:t>
            </a:r>
            <a:r>
              <a:rPr lang="en-AU" sz="1200" dirty="0"/>
              <a:t>possible and </a:t>
            </a:r>
            <a:r>
              <a:rPr lang="en-AU" sz="1200" dirty="0" smtClean="0"/>
              <a:t>practicable </a:t>
            </a:r>
            <a:r>
              <a:rPr lang="en-AU" sz="1200" dirty="0"/>
              <a:t>to do </a:t>
            </a:r>
            <a:r>
              <a:rPr lang="en-AU" sz="1200" dirty="0" smtClean="0"/>
              <a:t>so, minimise </a:t>
            </a:r>
            <a:r>
              <a:rPr lang="en-AU" sz="1200" dirty="0"/>
              <a:t>and effectively </a:t>
            </a:r>
            <a:r>
              <a:rPr lang="en-AU" sz="1200" dirty="0" smtClean="0"/>
              <a:t>manage </a:t>
            </a:r>
            <a:r>
              <a:rPr lang="en-AU" sz="1200" dirty="0"/>
              <a:t>the number of in flight transactions </a:t>
            </a:r>
            <a:r>
              <a:rPr lang="en-AU" sz="1200" dirty="0" smtClean="0"/>
              <a:t>during cutover activities;</a:t>
            </a:r>
          </a:p>
          <a:p>
            <a:pPr marL="457200" lvl="0" indent="-457200">
              <a:spcBef>
                <a:spcPts val="1000"/>
              </a:spcBef>
              <a:buFont typeface="+mj-lt"/>
              <a:buAutoNum type="arabicPeriod"/>
            </a:pPr>
            <a:r>
              <a:rPr lang="en-AU" sz="1200" dirty="0" smtClean="0"/>
              <a:t>Issues </a:t>
            </a:r>
            <a:r>
              <a:rPr lang="en-AU" sz="1200" dirty="0"/>
              <a:t>and risks that may affect </a:t>
            </a:r>
            <a:r>
              <a:rPr lang="en-AU" sz="1200" dirty="0" smtClean="0"/>
              <a:t>industry transition and cutover are </a:t>
            </a:r>
            <a:r>
              <a:rPr lang="en-AU" sz="1200" dirty="0"/>
              <a:t>to be communicated to AEMO as early as possible in order to facilitate </a:t>
            </a:r>
            <a:r>
              <a:rPr lang="en-AU" sz="1200" dirty="0" smtClean="0"/>
              <a:t>an assessment of potential impacts. </a:t>
            </a:r>
            <a:r>
              <a:rPr lang="en-AU" sz="1200" dirty="0"/>
              <a:t>AEMO will subsequently </a:t>
            </a:r>
            <a:r>
              <a:rPr lang="en-AU" sz="1200" dirty="0" smtClean="0"/>
              <a:t>escalate </a:t>
            </a:r>
            <a:r>
              <a:rPr lang="en-AU" sz="1200" dirty="0"/>
              <a:t>any industry relevant matters </a:t>
            </a:r>
            <a:r>
              <a:rPr lang="en-AU" sz="1200" dirty="0" smtClean="0"/>
              <a:t>to </a:t>
            </a:r>
            <a:r>
              <a:rPr lang="en-AU" sz="1200" dirty="0"/>
              <a:t>the </a:t>
            </a:r>
            <a:r>
              <a:rPr lang="en-AU" sz="1200" u="sng" dirty="0" smtClean="0">
                <a:solidFill>
                  <a:srgbClr val="0070C0"/>
                </a:solidFill>
              </a:rPr>
              <a:t>Readiness Working Group </a:t>
            </a:r>
            <a:r>
              <a:rPr lang="en-AU" sz="1200" dirty="0" smtClean="0"/>
              <a:t>or appropriate forum.</a:t>
            </a:r>
          </a:p>
          <a:p>
            <a:pPr marL="447675" lvl="0" indent="-447675">
              <a:spcBef>
                <a:spcPts val="1000"/>
              </a:spcBef>
              <a:buFont typeface="+mj-lt"/>
              <a:buAutoNum type="arabicPeriod"/>
            </a:pPr>
            <a:r>
              <a:rPr lang="en-AU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industry cutover approach </a:t>
            </a:r>
            <a:r>
              <a:rPr lang="en-A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will </a:t>
            </a:r>
            <a:r>
              <a:rPr lang="en-AU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 based on a ‘fix-on-fail/roll-forward’ approach in which AEMO and all Participants will commit to cutting over </a:t>
            </a:r>
            <a:r>
              <a:rPr lang="en-A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avoid </a:t>
            </a:r>
            <a:r>
              <a:rPr lang="en-AU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rollback by addressing any problems as and when they arise</a:t>
            </a:r>
            <a:r>
              <a:rPr lang="en-A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AU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7675" lvl="0" indent="-447675">
              <a:spcBef>
                <a:spcPts val="1000"/>
              </a:spcBef>
              <a:buFont typeface="+mj-lt"/>
              <a:buAutoNum type="arabicPeriod"/>
            </a:pPr>
            <a:r>
              <a:rPr lang="en-AU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200" strike="sngStrike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Cut-over </a:t>
            </a:r>
            <a:r>
              <a:rPr lang="en-AU" sz="1200" strike="sngStrike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 commence once </a:t>
            </a:r>
            <a:r>
              <a:rPr lang="en-AU" sz="1200" strike="sngStrike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 </a:t>
            </a:r>
            <a:r>
              <a:rPr lang="en-AU" sz="1200" strike="sngStrike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Participants </a:t>
            </a:r>
            <a:r>
              <a:rPr lang="en-AU" sz="1200" strike="sngStrike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 AEMO have </a:t>
            </a:r>
            <a:r>
              <a:rPr lang="en-AU" sz="1200" strike="sngStrike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 all required readiness criteria.</a:t>
            </a:r>
            <a:r>
              <a:rPr lang="en-AU" sz="1200" dirty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AU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A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participants </a:t>
            </a:r>
            <a:r>
              <a:rPr lang="en-AU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have system readiness </a:t>
            </a:r>
            <a:r>
              <a:rPr lang="en-A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issues </a:t>
            </a:r>
            <a:r>
              <a:rPr lang="en-AU" sz="1200" u="sng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the time of cutover and</a:t>
            </a:r>
            <a:r>
              <a:rPr lang="en-A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200" strike="sngStrik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they must</a:t>
            </a:r>
            <a:r>
              <a:rPr lang="en-AU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implement contingency (e.g. manual) arrangements in their </a:t>
            </a:r>
            <a:r>
              <a:rPr lang="en-A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organisations</a:t>
            </a:r>
            <a:r>
              <a:rPr lang="en-AU" sz="1200" u="sng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they must </a:t>
            </a:r>
            <a:r>
              <a:rPr lang="en-AU" sz="1200" strike="sngStrike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A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AU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notify </a:t>
            </a:r>
            <a:r>
              <a:rPr lang="en-AU" sz="1200" u="sng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AEMO and </a:t>
            </a:r>
            <a:r>
              <a:rPr lang="en-AU" sz="1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market as soon as possible.</a:t>
            </a:r>
            <a:endParaRPr lang="en-AU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52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EMO09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a14523ce-dede-483e-883a-2d83261080bd">PROJECT-352-4996</_dlc_DocId>
    <TaxCatchAll xmlns="a14523ce-dede-483e-883a-2d83261080bd">
      <Value>1</Value>
      <Value>9</Value>
    </TaxCatchAll>
    <AEMODocumentType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Operational Record</TermName>
          <TermId xmlns="http://schemas.microsoft.com/office/infopath/2007/PartnerControls">859762f2-4462-42eb-9744-c955c7e2c540</TermId>
        </TermInfo>
      </Terms>
    </AEMODocumentTypeTaxHTField0>
    <_dlc_DocIdUrl xmlns="a14523ce-dede-483e-883a-2d83261080bd">
      <Url>http://sharedocs/projects/pocprogram/_layouts/15/DocIdRedir.aspx?ID=PROJECT-352-4996</Url>
      <Description>PROJECT-352-4996</Description>
    </_dlc_DocIdUrl>
    <AEMOCustodian xmlns="a14523ce-dede-483e-883a-2d83261080bd">
      <UserInfo>
        <DisplayName/>
        <AccountId xsi:nil="true"/>
        <AccountType/>
      </UserInfo>
    </AEMOCustodian>
    <ArchiveDocument xmlns="a14523ce-dede-483e-883a-2d83261080bd">false</ArchiveDocument>
    <AEMOKeywords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Project management</TermName>
          <TermId xmlns="http://schemas.microsoft.com/office/infopath/2007/PartnerControls">7ebbf2dd-9796-4b14-9303-aab6234575aa</TermId>
        </TermInfo>
      </Terms>
    </AEMOKeywordsTaxHTField0>
    <AEMODescription xmlns="a14523ce-dede-483e-883a-2d83261080bd" xsi:nil="true"/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EMODocument" ma:contentTypeID="0x0101009BE89D58CAF0934CA32A20BCFFD353DC00DDEC116C19245B4398932FF2C50DC75A" ma:contentTypeVersion="0" ma:contentTypeDescription="" ma:contentTypeScope="" ma:versionID="89bccbf02eec9f969d3651569cced181">
  <xsd:schema xmlns:xsd="http://www.w3.org/2001/XMLSchema" xmlns:xs="http://www.w3.org/2001/XMLSchema" xmlns:p="http://schemas.microsoft.com/office/2006/metadata/properties" xmlns:ns2="a14523ce-dede-483e-883a-2d83261080bd" targetNamespace="http://schemas.microsoft.com/office/2006/metadata/properties" ma:root="true" ma:fieldsID="7d74405751bc119387ad193d718cb389" ns2:_="">
    <xsd:import namespace="a14523ce-dede-483e-883a-2d83261080b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AEMOCustodian" minOccurs="0"/>
                <xsd:element ref="ns2:AEMODescription" minOccurs="0"/>
                <xsd:element ref="ns2:AEMODocumentTypeTaxHTField0" minOccurs="0"/>
                <xsd:element ref="ns2:AEMOKeywordsTaxHTField0" minOccurs="0"/>
                <xsd:element ref="ns2:Archive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4523ce-dede-483e-883a-2d83261080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93fb317b-587c-4d3f-8b3e-5de22a86522e}" ma:internalName="TaxCatchAll" ma:showField="CatchAllData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93fb317b-587c-4d3f-8b3e-5de22a86522e}" ma:internalName="TaxCatchAllLabel" ma:readOnly="true" ma:showField="CatchAllDataLabel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EMOCustodian" ma:index="13" nillable="true" ma:displayName="AEMOCustodian" ma:list="UserInfo" ma:SharePointGroup="0" ma:internalName="AEMOCustodia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EMODescription" ma:index="14" nillable="true" ma:displayName="AEMODescription" ma:internalName="AEMODescription">
      <xsd:simpleType>
        <xsd:restriction base="dms:Note"/>
      </xsd:simpleType>
    </xsd:element>
    <xsd:element name="AEMODocumentTypeTaxHTField0" ma:index="15" nillable="true" ma:taxonomy="true" ma:internalName="AEMODocumentTypeTaxHTField0" ma:taxonomyFieldName="AEMODocumentType" ma:displayName="AEMODocumentType" ma:default="1;#Operational Record|859762f2-4462-42eb-9744-c955c7e2c540" ma:fieldId="{da861434-c661-4929-8c0f-a462c80621ee}" ma:sspId="409ac0fb-07cb-4169-8a26-def2760b5502" ma:termSetId="7d85e329-3a18-4351-8865-4c9585fd1c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EMOKeywordsTaxHTField0" ma:index="17" nillable="true" ma:taxonomy="true" ma:internalName="AEMOKeywordsTaxHTField0" ma:taxonomyFieldName="AEMOKeywords" ma:displayName="AEMOKeywords" ma:default="" ma:fieldId="{443585ba-fce9-427e-bd78-308c17c973aa}" ma:taxonomyMulti="true" ma:sspId="409ac0fb-07cb-4169-8a26-def2760b5502" ma:termSetId="70885f33-8be5-4917-bc67-8833a068ef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rchiveDocument" ma:index="19" nillable="true" ma:displayName="ArchiveDocument" ma:default="0" ma:description="Checking this box will send the document to the AEMO Archive and leave a link in its place." ma:internalName="ArchiveDocume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5.xml><?xml version="1.0" encoding="utf-8"?>
<?mso-contentType ?>
<SharedContentType xmlns="Microsoft.SharePoint.Taxonomy.ContentTypeSync" SourceId="409ac0fb-07cb-4169-8a26-def2760b5502" ContentTypeId="0x0101009BE89D58CAF0934CA32A20BCFFD353DC" PreviousValue="false"/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12E295-A392-417F-9BD2-A84C9D72E9E3}">
  <ds:schemaRefs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a14523ce-dede-483e-883a-2d83261080bd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0AA620E-2EA9-43B5-A1D9-CF4F79AC6440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7E761412-752A-4C9D-82C8-1A27E8B89C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4523ce-dede-483e-883a-2d83261080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50729A3-C4B1-4EDE-BB28-901C7B8711ED}">
  <ds:schemaRefs>
    <ds:schemaRef ds:uri="http://schemas.microsoft.com/office/2006/metadata/customXsn"/>
  </ds:schemaRefs>
</ds:datastoreItem>
</file>

<file path=customXml/itemProps5.xml><?xml version="1.0" encoding="utf-8"?>
<ds:datastoreItem xmlns:ds="http://schemas.openxmlformats.org/officeDocument/2006/customXml" ds:itemID="{53C1A3BE-6D35-4C2C-A6C3-CA5F1A0EF7A9}">
  <ds:schemaRefs>
    <ds:schemaRef ds:uri="Microsoft.SharePoint.Taxonomy.ContentTypeSync"/>
  </ds:schemaRefs>
</ds:datastoreItem>
</file>

<file path=customXml/itemProps6.xml><?xml version="1.0" encoding="utf-8"?>
<ds:datastoreItem xmlns:ds="http://schemas.openxmlformats.org/officeDocument/2006/customXml" ds:itemID="{26FD9001-382D-4D26-9F68-35B7D2BAC1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AEMO External - Red</Template>
  <TotalTime>22180</TotalTime>
  <Words>323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Courier New</vt:lpstr>
      <vt:lpstr>Times New Roman</vt:lpstr>
      <vt:lpstr>Wingdings</vt:lpstr>
      <vt:lpstr>Office Theme</vt:lpstr>
      <vt:lpstr>AEMO09</vt:lpstr>
      <vt:lpstr>Industry transition and cutover Proposed Guiding principles</vt:lpstr>
    </vt:vector>
  </TitlesOfParts>
  <Company>AEMO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POC Procedures Working Group (POC-pWG)</dc:title>
  <dc:creator>Paul LeFavi</dc:creator>
  <cp:lastModifiedBy>Paul LeFavi</cp:lastModifiedBy>
  <cp:revision>505</cp:revision>
  <cp:lastPrinted>2017-03-30T00:26:16Z</cp:lastPrinted>
  <dcterms:created xsi:type="dcterms:W3CDTF">2014-07-17T00:34:38Z</dcterms:created>
  <dcterms:modified xsi:type="dcterms:W3CDTF">2017-05-03T00:16:27Z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ab96a418-923f-4622-8a94-12a503c224cf</vt:lpwstr>
  </property>
  <property fmtid="{D5CDD505-2E9C-101B-9397-08002B2CF9AE}" pid="3" name="ContentTypeId">
    <vt:lpwstr>0x0101009BE89D58CAF0934CA32A20BCFFD353DC00DDEC116C19245B4398932FF2C50DC75A</vt:lpwstr>
  </property>
  <property fmtid="{D5CDD505-2E9C-101B-9397-08002B2CF9AE}" pid="4" name="AEMODocumentType">
    <vt:lpwstr>1;#Operational Record|859762f2-4462-42eb-9744-c955c7e2c540</vt:lpwstr>
  </property>
  <property fmtid="{D5CDD505-2E9C-101B-9397-08002B2CF9AE}" pid="5" name="AEMOKeywords">
    <vt:lpwstr>9;#Project management|7ebbf2dd-9796-4b14-9303-aab6234575aa</vt:lpwstr>
  </property>
</Properties>
</file>