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customXml/itemProps6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7"/>
    <p:sldMasterId id="2147483668" r:id="rId8"/>
  </p:sldMasterIdLst>
  <p:notesMasterIdLst>
    <p:notesMasterId r:id="rId10"/>
  </p:notesMasterIdLst>
  <p:handoutMasterIdLst>
    <p:handoutMasterId r:id="rId11"/>
  </p:handoutMasterIdLst>
  <p:sldIdLst>
    <p:sldId id="413" r:id="rId9"/>
  </p:sldIdLst>
  <p:sldSz cx="9144000" cy="6858000" type="screen4x3"/>
  <p:notesSz cx="6735763" cy="986631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8" userDrawn="1">
          <p15:clr>
            <a:srgbClr val="A4A3A4"/>
          </p15:clr>
        </p15:guide>
        <p15:guide id="2" pos="2122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Tim Sheridan" initials="TS" lastIdx="1" clrIdx="0">
    <p:extLst/>
  </p:cmAuthor>
  <p:cmAuthor id="2" name="Brendan Ring" initials="BR" lastIdx="1" clrIdx="1">
    <p:extLst>
      <p:ext uri="{19B8F6BF-5375-455C-9EA6-DF929625EA0E}">
        <p15:presenceInfo xmlns:p15="http://schemas.microsoft.com/office/powerpoint/2012/main" userId="S-1-5-21-256186967-1468483519-2110688028-19948" providerId="AD"/>
      </p:ext>
    </p:extLst>
  </p:cmAuthor>
  <p:cmAuthor id="3" name="AEMO" initials="AEMO" lastIdx="2" clrIdx="2">
    <p:extLst>
      <p:ext uri="{19B8F6BF-5375-455C-9EA6-DF929625EA0E}">
        <p15:presenceInfo xmlns:p15="http://schemas.microsoft.com/office/powerpoint/2012/main" userId="AEMO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129" autoAdjust="0"/>
    <p:restoredTop sz="96433" autoAdjust="0"/>
  </p:normalViewPr>
  <p:slideViewPr>
    <p:cSldViewPr>
      <p:cViewPr varScale="1">
        <p:scale>
          <a:sx n="113" d="100"/>
          <a:sy n="113" d="100"/>
        </p:scale>
        <p:origin x="1734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63" d="100"/>
          <a:sy n="63" d="100"/>
        </p:scale>
        <p:origin x="4386" y="96"/>
      </p:cViewPr>
      <p:guideLst>
        <p:guide orient="horz" pos="3108"/>
        <p:guide pos="2122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2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Master" Target="slideMasters/slideMaster1.xml"/><Relationship Id="rId12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1" Type="http://schemas.openxmlformats.org/officeDocument/2006/relationships/handoutMaster" Target="handoutMasters/handoutMaster1.xml"/><Relationship Id="rId5" Type="http://schemas.openxmlformats.org/officeDocument/2006/relationships/customXml" Target="../customXml/item5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customXml" Target="../customXml/item4.xml"/><Relationship Id="rId9" Type="http://schemas.openxmlformats.org/officeDocument/2006/relationships/slide" Target="slides/slide1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15373" y="0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CBEE0F-9B4D-491C-84BB-3E9E0070B385}" type="datetime6">
              <a:rPr lang="en-AU" smtClean="0"/>
              <a:pPr/>
              <a:t>May 17</a:t>
            </a:fld>
            <a:endParaRPr lang="en-A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371285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15373" y="9371285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99B4BD-713B-4495-9D01-E8924967338D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5724916"/>
      </p:ext>
    </p:extLst>
  </p:cSld>
  <p:clrMap bg1="lt1" tx1="dk1" bg2="lt2" tx2="dk2" accent1="accent1" accent2="accent2" accent3="accent3" accent4="accent4" accent5="accent5" accent6="accent6" hlink="hlink" folHlink="folHlink"/>
  <p:hf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15373" y="0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ACC81A-B302-4C12-B328-398E6FA12FC5}" type="datetime6">
              <a:rPr lang="en-AU" smtClean="0"/>
              <a:pPr/>
              <a:t>May 17</a:t>
            </a:fld>
            <a:endParaRPr lang="en-AU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01700" y="739775"/>
            <a:ext cx="4932363" cy="37004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3577" y="4686499"/>
            <a:ext cx="5388610" cy="44398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371285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15373" y="9371285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E55DB7-4594-4DFF-AA9B-D4C01173DE38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991280951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Title-Page-Red.jpg"/>
          <p:cNvPicPr>
            <a:picLocks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7600" cy="68652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714348" y="500042"/>
            <a:ext cx="7772400" cy="1470025"/>
          </a:xfrm>
        </p:spPr>
        <p:txBody>
          <a:bodyPr anchor="b">
            <a:normAutofit/>
          </a:bodyPr>
          <a:lstStyle>
            <a:lvl1pPr algn="l">
              <a:defRPr sz="3000" cap="all" baseline="0">
                <a:solidFill>
                  <a:schemeClr val="accent3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A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714348" y="2214554"/>
            <a:ext cx="6400800" cy="500066"/>
          </a:xfrm>
        </p:spPr>
        <p:txBody>
          <a:bodyPr anchor="b">
            <a:normAutofit/>
          </a:bodyPr>
          <a:lstStyle>
            <a:lvl1pPr marL="0" indent="0" algn="l">
              <a:buNone/>
              <a:defRPr sz="2000">
                <a:solidFill>
                  <a:schemeClr val="accent3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AU" dirty="0" smtClean="0"/>
              <a:t>October 09</a:t>
            </a:r>
            <a:endParaRPr lang="en-A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ilver 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ilver line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" y="-14257"/>
            <a:ext cx="9144000" cy="687225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0034" y="428604"/>
            <a:ext cx="6429420" cy="714380"/>
          </a:xfrm>
        </p:spPr>
        <p:txBody>
          <a:bodyPr anchor="b">
            <a:normAutofit/>
          </a:bodyPr>
          <a:lstStyle>
            <a:lvl1pPr algn="l">
              <a:defRPr sz="2400" b="0" cap="all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AU" dirty="0"/>
          </a:p>
        </p:txBody>
      </p:sp>
      <p:pic>
        <p:nvPicPr>
          <p:cNvPr id="6" name="Picture 5" descr="Header 1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00892" y="571480"/>
            <a:ext cx="1428760" cy="42862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genda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red lines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" y="0"/>
            <a:ext cx="9144032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0034" y="428604"/>
            <a:ext cx="6429420" cy="714380"/>
          </a:xfrm>
        </p:spPr>
        <p:txBody>
          <a:bodyPr anchor="b">
            <a:normAutofit/>
          </a:bodyPr>
          <a:lstStyle>
            <a:lvl1pPr algn="l">
              <a:defRPr sz="2400" b="0" cap="all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AU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500063" y="1428750"/>
            <a:ext cx="7858125" cy="4714875"/>
          </a:xfrm>
        </p:spPr>
        <p:txBody>
          <a:bodyPr/>
          <a:lstStyle>
            <a:lvl1pPr marL="457200" indent="-457200">
              <a:buFont typeface="+mj-lt"/>
              <a:buAutoNum type="arabicPeriod"/>
              <a:defRPr>
                <a:solidFill>
                  <a:schemeClr val="tx1"/>
                </a:solidFill>
              </a:defRPr>
            </a:lvl1pPr>
            <a:lvl2pPr marL="820738" indent="-457200">
              <a:buFont typeface="+mj-lt"/>
              <a:buAutoNum type="arabicPeriod"/>
              <a:defRPr>
                <a:solidFill>
                  <a:schemeClr val="tx1"/>
                </a:solidFill>
              </a:defRPr>
            </a:lvl2pPr>
            <a:lvl3pPr>
              <a:buFont typeface="Arial" pitchFamily="34" charset="0"/>
              <a:buChar char="•"/>
              <a:defRPr>
                <a:solidFill>
                  <a:schemeClr val="tx1"/>
                </a:solidFill>
              </a:defRPr>
            </a:lvl3pPr>
            <a:lvl4pPr>
              <a:buFont typeface="Courier New" pitchFamily="49" charset="0"/>
              <a:buChar char="o"/>
              <a:defRPr>
                <a:solidFill>
                  <a:schemeClr val="tx1"/>
                </a:solidFill>
              </a:defRPr>
            </a:lvl4pPr>
            <a:lvl5pPr>
              <a:buFont typeface="Wingdings" pitchFamily="2" charset="2"/>
              <a:buChar char="Ø"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 dirty="0"/>
          </a:p>
        </p:txBody>
      </p:sp>
      <p:pic>
        <p:nvPicPr>
          <p:cNvPr id="8" name="Picture 7" descr="Header 1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00892" y="571480"/>
            <a:ext cx="1428760" cy="42862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ilver Agenda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silver line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" y="-14257"/>
            <a:ext cx="9144000" cy="6872258"/>
          </a:xfrm>
          <a:prstGeom prst="rect">
            <a:avLst/>
          </a:prstGeom>
        </p:spPr>
      </p:pic>
      <p:pic>
        <p:nvPicPr>
          <p:cNvPr id="8" name="Picture 7" descr="Header 1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00892" y="571480"/>
            <a:ext cx="1428760" cy="42862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0034" y="428604"/>
            <a:ext cx="6357982" cy="714380"/>
          </a:xfrm>
        </p:spPr>
        <p:txBody>
          <a:bodyPr anchor="b">
            <a:normAutofit/>
          </a:bodyPr>
          <a:lstStyle>
            <a:lvl1pPr algn="l">
              <a:defRPr sz="2400" b="0" cap="all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AU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500063" y="1428750"/>
            <a:ext cx="7858125" cy="4714875"/>
          </a:xfrm>
        </p:spPr>
        <p:txBody>
          <a:bodyPr/>
          <a:lstStyle>
            <a:lvl1pPr marL="457200" indent="-457200">
              <a:buFont typeface="+mj-lt"/>
              <a:buAutoNum type="arabicPeriod"/>
              <a:defRPr>
                <a:solidFill>
                  <a:schemeClr val="tx1"/>
                </a:solidFill>
              </a:defRPr>
            </a:lvl1pPr>
            <a:lvl2pPr marL="820738" indent="-457200">
              <a:buFont typeface="+mj-lt"/>
              <a:buAutoNum type="arabicPeriod"/>
              <a:defRPr>
                <a:solidFill>
                  <a:schemeClr val="tx1"/>
                </a:solidFill>
              </a:defRPr>
            </a:lvl2pPr>
            <a:lvl3pPr>
              <a:buFont typeface="Arial" pitchFamily="34" charset="0"/>
              <a:buChar char="•"/>
              <a:defRPr>
                <a:solidFill>
                  <a:schemeClr val="tx1"/>
                </a:solidFill>
              </a:defRPr>
            </a:lvl3pPr>
            <a:lvl4pPr>
              <a:buFont typeface="Courier New" pitchFamily="49" charset="0"/>
              <a:buChar char="o"/>
              <a:defRPr>
                <a:solidFill>
                  <a:schemeClr val="tx1"/>
                </a:solidFill>
              </a:defRPr>
            </a:lvl4pPr>
            <a:lvl5pPr>
              <a:buFont typeface="Wingdings" pitchFamily="2" charset="2"/>
              <a:buChar char="Ø"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 dirty="0"/>
          </a:p>
        </p:txBody>
      </p:sp>
      <p:sp>
        <p:nvSpPr>
          <p:cNvPr id="5" name="Content Placeholder 2"/>
          <p:cNvSpPr>
            <a:spLocks noGrp="1"/>
          </p:cNvSpPr>
          <p:nvPr>
            <p:ph sz="half" idx="10"/>
          </p:nvPr>
        </p:nvSpPr>
        <p:spPr>
          <a:xfrm>
            <a:off x="4572000" y="1617681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A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357298"/>
            <a:ext cx="4040188" cy="817577"/>
          </a:xfrm>
        </p:spPr>
        <p:txBody>
          <a:bodyPr anchor="b"/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357298"/>
            <a:ext cx="4041775" cy="817577"/>
          </a:xfrm>
        </p:spPr>
        <p:txBody>
          <a:bodyPr anchor="b"/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A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ivider-Red.jpg"/>
          <p:cNvPicPr>
            <a:picLocks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7600" cy="68652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0034" y="428604"/>
            <a:ext cx="7772400" cy="714380"/>
          </a:xfrm>
        </p:spPr>
        <p:txBody>
          <a:bodyPr anchor="b">
            <a:normAutofit/>
          </a:bodyPr>
          <a:lstStyle>
            <a:lvl1pPr algn="l">
              <a:defRPr sz="3000" b="0" cap="all" baseline="0"/>
            </a:lvl1pPr>
          </a:lstStyle>
          <a:p>
            <a:r>
              <a:rPr lang="en-US" smtClean="0"/>
              <a:t>Click to edit Master title style</a:t>
            </a:r>
            <a:endParaRPr lang="en-A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ivider-Red.jpg"/>
          <p:cNvPicPr>
            <a:picLocks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7600" cy="68652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0034" y="428604"/>
            <a:ext cx="7772400" cy="714380"/>
          </a:xfrm>
        </p:spPr>
        <p:txBody>
          <a:bodyPr anchor="b">
            <a:normAutofit/>
          </a:bodyPr>
          <a:lstStyle>
            <a:lvl1pPr algn="l">
              <a:defRPr sz="3000" b="0" cap="all" baseline="0"/>
            </a:lvl1pPr>
          </a:lstStyle>
          <a:p>
            <a:r>
              <a:rPr lang="en-US" smtClean="0"/>
              <a:t>Click to edit Master title style</a:t>
            </a:r>
            <a:endParaRPr lang="en-AU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500063" y="1428750"/>
            <a:ext cx="7858125" cy="4714875"/>
          </a:xfrm>
        </p:spPr>
        <p:txBody>
          <a:bodyPr/>
          <a:lstStyle>
            <a:lvl1pPr marL="457200" indent="-457200">
              <a:buFont typeface="+mj-lt"/>
              <a:buAutoNum type="arabicPeriod"/>
              <a:defRPr>
                <a:solidFill>
                  <a:schemeClr val="bg1"/>
                </a:solidFill>
              </a:defRPr>
            </a:lvl1pPr>
            <a:lvl2pPr marL="820738" indent="-457200">
              <a:buFont typeface="+mj-lt"/>
              <a:buAutoNum type="arabicPeriod"/>
              <a:defRPr>
                <a:solidFill>
                  <a:schemeClr val="bg1"/>
                </a:solidFill>
              </a:defRPr>
            </a:lvl2pPr>
            <a:lvl3pPr>
              <a:buFont typeface="Arial" pitchFamily="34" charset="0"/>
              <a:buChar char="•"/>
              <a:defRPr>
                <a:solidFill>
                  <a:schemeClr val="bg1"/>
                </a:solidFill>
              </a:defRPr>
            </a:lvl3pPr>
            <a:lvl4pPr>
              <a:buFont typeface="Courier New" pitchFamily="49" charset="0"/>
              <a:buChar char="o"/>
              <a:defRPr>
                <a:solidFill>
                  <a:schemeClr val="bg1"/>
                </a:solidFill>
              </a:defRPr>
            </a:lvl4pPr>
            <a:lvl5pPr>
              <a:buFont typeface="Wingdings" pitchFamily="2" charset="2"/>
              <a:buChar char="Ø"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A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357298"/>
            <a:ext cx="4040188" cy="817577"/>
          </a:xfrm>
        </p:spPr>
        <p:txBody>
          <a:bodyPr anchor="b"/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357298"/>
            <a:ext cx="4041775" cy="817577"/>
          </a:xfrm>
        </p:spPr>
        <p:txBody>
          <a:bodyPr anchor="b"/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A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red lines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" y="0"/>
            <a:ext cx="9144032" cy="6858000"/>
          </a:xfrm>
          <a:prstGeom prst="rect">
            <a:avLst/>
          </a:prstGeom>
        </p:spPr>
      </p:pic>
      <p:pic>
        <p:nvPicPr>
          <p:cNvPr id="6" name="Picture 5" descr="Header 1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00892" y="571480"/>
            <a:ext cx="1428760" cy="42862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0034" y="428604"/>
            <a:ext cx="6357982" cy="714380"/>
          </a:xfrm>
        </p:spPr>
        <p:txBody>
          <a:bodyPr anchor="b">
            <a:normAutofit/>
          </a:bodyPr>
          <a:lstStyle>
            <a:lvl1pPr algn="l">
              <a:defRPr sz="2400" b="0" cap="all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A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5" Type="http://schemas.openxmlformats.org/officeDocument/2006/relationships/slideLayout" Target="../slideLayouts/slideLayout12.xml"/><Relationship Id="rId10" Type="http://schemas.openxmlformats.org/officeDocument/2006/relationships/image" Target="../media/image4.jpeg"/><Relationship Id="rId4" Type="http://schemas.openxmlformats.org/officeDocument/2006/relationships/slideLayout" Target="../slideLayouts/slideLayout11.xml"/><Relationship Id="rId9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Masthead-Generic.jpg"/>
          <p:cNvPicPr>
            <a:picLocks/>
          </p:cNvPicPr>
          <p:nvPr userDrawn="1"/>
        </p:nvPicPr>
        <p:blipFill>
          <a:blip r:embed="rId9" cstate="print"/>
          <a:stretch>
            <a:fillRect/>
          </a:stretch>
        </p:blipFill>
        <p:spPr>
          <a:xfrm>
            <a:off x="0" y="0"/>
            <a:ext cx="9147600" cy="1078992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6472254" cy="85725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A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357298"/>
            <a:ext cx="8229600" cy="476886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 dirty="0"/>
          </a:p>
        </p:txBody>
      </p:sp>
      <p:sp>
        <p:nvSpPr>
          <p:cNvPr id="8" name="TextBox 7"/>
          <p:cNvSpPr txBox="1"/>
          <p:nvPr userDrawn="1"/>
        </p:nvSpPr>
        <p:spPr>
          <a:xfrm>
            <a:off x="7543792" y="6357958"/>
            <a:ext cx="11430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AU" sz="1100" dirty="0" smtClean="0"/>
              <a:t>SLIDE </a:t>
            </a:r>
            <a:fld id="{B602A6DE-BF6F-4EAB-917C-8134D0F37D4B}" type="slidenum">
              <a:rPr lang="en-AU" sz="1100" smtClean="0"/>
              <a:pPr algn="r"/>
              <a:t>‹#›</a:t>
            </a:fld>
            <a:endParaRPr lang="en-AU" sz="11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5" r:id="rId4"/>
    <p:sldLayoutId id="2147483652" r:id="rId5"/>
    <p:sldLayoutId id="2147483653" r:id="rId6"/>
    <p:sldLayoutId id="2147483654" r:id="rId7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2400" kern="1200" cap="all" baseline="0">
          <a:solidFill>
            <a:schemeClr val="accent3"/>
          </a:solidFill>
          <a:latin typeface="+mj-lt"/>
          <a:ea typeface="+mj-ea"/>
          <a:cs typeface="+mj-cs"/>
        </a:defRPr>
      </a:lvl1pPr>
    </p:titleStyle>
    <p:bodyStyle>
      <a:lvl1pPr marL="363538" indent="-363538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 cap="none" baseline="0">
          <a:solidFill>
            <a:schemeClr val="tx1"/>
          </a:solidFill>
          <a:latin typeface="+mn-lt"/>
          <a:ea typeface="+mn-ea"/>
          <a:cs typeface="+mn-cs"/>
        </a:defRPr>
      </a:lvl1pPr>
      <a:lvl2pPr marL="712788" indent="-3492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1076325" indent="-363538" algn="l" defTabSz="914400" rtl="0" eaLnBrk="1" latinLnBrk="0" hangingPunct="1">
        <a:spcBef>
          <a:spcPct val="20000"/>
        </a:spcBef>
        <a:buFont typeface="Wingdings" pitchFamily="2" charset="2"/>
        <a:buChar char="Ø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344613" indent="-268288" algn="l" defTabSz="914400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612900" indent="-268288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6329378" cy="85725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A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357298"/>
            <a:ext cx="8229600" cy="476886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 dirty="0"/>
          </a:p>
        </p:txBody>
      </p:sp>
      <p:sp>
        <p:nvSpPr>
          <p:cNvPr id="8" name="TextBox 7"/>
          <p:cNvSpPr txBox="1"/>
          <p:nvPr/>
        </p:nvSpPr>
        <p:spPr>
          <a:xfrm>
            <a:off x="7543792" y="6357958"/>
            <a:ext cx="11430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AU" sz="1100" dirty="0" smtClean="0"/>
              <a:t>SLIDE </a:t>
            </a:r>
            <a:fld id="{B602A6DE-BF6F-4EAB-917C-8134D0F37D4B}" type="slidenum">
              <a:rPr lang="en-AU" sz="1100" smtClean="0"/>
              <a:pPr algn="r"/>
              <a:t>‹#›</a:t>
            </a:fld>
            <a:endParaRPr lang="en-AU" sz="1100" dirty="0"/>
          </a:p>
        </p:txBody>
      </p:sp>
      <p:pic>
        <p:nvPicPr>
          <p:cNvPr id="6" name="Picture 5" descr="Header 1"/>
          <p:cNvPicPr/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000892" y="571480"/>
            <a:ext cx="1428760" cy="42862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  <p:sldLayoutId id="2147483673" r:id="rId3"/>
    <p:sldLayoutId id="2147483674" r:id="rId4"/>
    <p:sldLayoutId id="2147483675" r:id="rId5"/>
    <p:sldLayoutId id="2147483676" r:id="rId6"/>
    <p:sldLayoutId id="2147483677" r:id="rId7"/>
    <p:sldLayoutId id="2147483678" r:id="rId8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24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63600" indent="-363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 cap="none" baseline="0">
          <a:solidFill>
            <a:schemeClr val="tx1"/>
          </a:solidFill>
          <a:latin typeface="+mn-lt"/>
          <a:ea typeface="+mn-ea"/>
          <a:cs typeface="+mn-cs"/>
        </a:defRPr>
      </a:lvl1pPr>
      <a:lvl2pPr marL="712788" indent="-3492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1076400" indent="-363600" algn="l" defTabSz="914400" rtl="0" eaLnBrk="1" latinLnBrk="0" hangingPunct="1">
        <a:spcBef>
          <a:spcPct val="20000"/>
        </a:spcBef>
        <a:buFont typeface="Wingdings" pitchFamily="2" charset="2"/>
        <a:buChar char="Ø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346400" indent="-270000" algn="l" defTabSz="914400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612800" indent="-2700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AU" dirty="0" smtClean="0"/>
              <a:t>Industry transition and cutover Proposed Guiding principles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5112568"/>
          </a:xfrm>
        </p:spPr>
        <p:txBody>
          <a:bodyPr>
            <a:noAutofit/>
          </a:bodyPr>
          <a:lstStyle/>
          <a:p>
            <a:pPr marL="457200" indent="-457200">
              <a:spcBef>
                <a:spcPts val="1000"/>
              </a:spcBef>
              <a:buFont typeface="+mj-lt"/>
              <a:buAutoNum type="arabicPeriod"/>
            </a:pPr>
            <a:r>
              <a:rPr lang="en-AU" sz="1000" dirty="0" smtClean="0"/>
              <a:t>NEM </a:t>
            </a:r>
            <a:r>
              <a:rPr lang="en-AU" sz="1000" dirty="0"/>
              <a:t>participants </a:t>
            </a:r>
            <a:r>
              <a:rPr lang="en-AU" sz="1000" dirty="0" smtClean="0"/>
              <a:t>and AEMO </a:t>
            </a:r>
            <a:r>
              <a:rPr lang="en-AU" sz="1000" dirty="0"/>
              <a:t>must </a:t>
            </a:r>
            <a:r>
              <a:rPr lang="en-AU" sz="1000" dirty="0" smtClean="0"/>
              <a:t>continue to fulfil </a:t>
            </a:r>
            <a:r>
              <a:rPr lang="en-AU" sz="1000" dirty="0"/>
              <a:t>all regulatory and compliance obligations </a:t>
            </a:r>
            <a:r>
              <a:rPr lang="en-AU" sz="1000" dirty="0" smtClean="0"/>
              <a:t>during the transition period and perform </a:t>
            </a:r>
            <a:r>
              <a:rPr lang="en-AU" sz="1000" dirty="0"/>
              <a:t>all necessary activities to comply with their respective obligations </a:t>
            </a:r>
            <a:r>
              <a:rPr lang="en-AU" sz="1000" dirty="0" smtClean="0"/>
              <a:t>under the revised market arrangements from </a:t>
            </a:r>
            <a:r>
              <a:rPr lang="en-AU" sz="1000" dirty="0"/>
              <a:t>1 December 2017;</a:t>
            </a:r>
          </a:p>
          <a:p>
            <a:pPr marL="457200" indent="-457200">
              <a:spcBef>
                <a:spcPts val="1000"/>
              </a:spcBef>
              <a:buFont typeface="+mj-lt"/>
              <a:buAutoNum type="arabicPeriod"/>
            </a:pPr>
            <a:r>
              <a:rPr lang="en-AU" sz="1000" dirty="0" smtClean="0"/>
              <a:t>Minimal disruption to </a:t>
            </a:r>
            <a:r>
              <a:rPr lang="en-AU" sz="1000" u="sng" dirty="0" smtClean="0">
                <a:solidFill>
                  <a:schemeClr val="tx1">
                    <a:lumMod val="60000"/>
                    <a:lumOff val="40000"/>
                  </a:schemeClr>
                </a:solidFill>
              </a:rPr>
              <a:t>all</a:t>
            </a:r>
            <a:r>
              <a:rPr lang="en-AU" sz="1000" dirty="0" smtClean="0"/>
              <a:t> customers (large </a:t>
            </a:r>
            <a:r>
              <a:rPr lang="en-AU" sz="1000" u="sng" dirty="0" smtClean="0">
                <a:solidFill>
                  <a:srgbClr val="0070C0"/>
                </a:solidFill>
              </a:rPr>
              <a:t>and </a:t>
            </a:r>
            <a:r>
              <a:rPr lang="en-AU" sz="1000" strike="sngStrike" dirty="0" smtClean="0">
                <a:solidFill>
                  <a:srgbClr val="FF0000"/>
                </a:solidFill>
              </a:rPr>
              <a:t>or</a:t>
            </a:r>
            <a:r>
              <a:rPr lang="en-AU" sz="1000" dirty="0" smtClean="0"/>
              <a:t> </a:t>
            </a:r>
            <a:r>
              <a:rPr lang="en-AU" sz="1000" dirty="0" smtClean="0"/>
              <a:t>small)</a:t>
            </a:r>
            <a:r>
              <a:rPr lang="en-AU" sz="1000" strike="sngStrike" dirty="0" smtClean="0">
                <a:solidFill>
                  <a:srgbClr val="FF0000"/>
                </a:solidFill>
              </a:rPr>
              <a:t>, participants &amp; </a:t>
            </a:r>
            <a:r>
              <a:rPr lang="en-AU" sz="1000" strike="sngStrike" dirty="0" smtClean="0">
                <a:solidFill>
                  <a:srgbClr val="FF0000"/>
                </a:solidFill>
              </a:rPr>
              <a:t>AEMO</a:t>
            </a:r>
            <a:r>
              <a:rPr lang="en-AU" sz="1000" dirty="0" smtClean="0"/>
              <a:t>.</a:t>
            </a:r>
          </a:p>
          <a:p>
            <a:pPr marL="457200" indent="-457200">
              <a:spcBef>
                <a:spcPts val="1000"/>
              </a:spcBef>
              <a:buFont typeface="+mj-lt"/>
              <a:buAutoNum type="arabicPeriod"/>
            </a:pPr>
            <a:r>
              <a:rPr lang="en-AU" sz="1000" dirty="0" smtClean="0"/>
              <a:t>Collaborative </a:t>
            </a:r>
            <a:r>
              <a:rPr lang="en-AU" sz="1000" dirty="0"/>
              <a:t>approach to Industry Transition and Cutover planning – including the development of supporting </a:t>
            </a:r>
            <a:r>
              <a:rPr lang="en-AU" sz="1000" dirty="0" smtClean="0"/>
              <a:t>templates </a:t>
            </a:r>
            <a:r>
              <a:rPr lang="en-AU" sz="1000" dirty="0"/>
              <a:t>and materials.</a:t>
            </a:r>
          </a:p>
          <a:p>
            <a:pPr marL="457200" lvl="0" indent="-457200">
              <a:spcBef>
                <a:spcPts val="1000"/>
              </a:spcBef>
              <a:buFont typeface="+mj-lt"/>
              <a:buAutoNum type="arabicPeriod"/>
            </a:pPr>
            <a:r>
              <a:rPr lang="en-AU" sz="1000" u="sng" dirty="0" smtClean="0">
                <a:solidFill>
                  <a:srgbClr val="0070C0"/>
                </a:solidFill>
              </a:rPr>
              <a:t>Where possible </a:t>
            </a:r>
            <a:r>
              <a:rPr lang="en-AU" sz="1000" strike="sngStrike" dirty="0" smtClean="0">
                <a:solidFill>
                  <a:schemeClr val="bg2"/>
                </a:solidFill>
              </a:rPr>
              <a:t>T </a:t>
            </a:r>
            <a:r>
              <a:rPr lang="en-AU" sz="1000" u="sng" dirty="0" smtClean="0">
                <a:solidFill>
                  <a:srgbClr val="0070C0"/>
                </a:solidFill>
              </a:rPr>
              <a:t>t</a:t>
            </a:r>
            <a:r>
              <a:rPr lang="en-AU" sz="1000" dirty="0" smtClean="0"/>
              <a:t>ransition </a:t>
            </a:r>
            <a:r>
              <a:rPr lang="en-AU" sz="1000" dirty="0"/>
              <a:t>arrangements </a:t>
            </a:r>
            <a:r>
              <a:rPr lang="en-AU" sz="1000" dirty="0" smtClean="0"/>
              <a:t>and activities </a:t>
            </a:r>
            <a:r>
              <a:rPr lang="en-AU" sz="1000" strike="sngStrike" dirty="0" smtClean="0">
                <a:solidFill>
                  <a:schemeClr val="bg2"/>
                </a:solidFill>
              </a:rPr>
              <a:t>must</a:t>
            </a:r>
            <a:r>
              <a:rPr lang="en-AU" sz="1000" dirty="0" smtClean="0"/>
              <a:t> </a:t>
            </a:r>
            <a:r>
              <a:rPr lang="en-AU" sz="1000" u="sng" dirty="0" smtClean="0">
                <a:solidFill>
                  <a:srgbClr val="0070C0"/>
                </a:solidFill>
              </a:rPr>
              <a:t>should</a:t>
            </a:r>
            <a:r>
              <a:rPr lang="en-AU" sz="1000" dirty="0" smtClean="0"/>
              <a:t> be </a:t>
            </a:r>
            <a:r>
              <a:rPr lang="en-AU" sz="1000" dirty="0"/>
              <a:t>relevant and cost </a:t>
            </a:r>
            <a:r>
              <a:rPr lang="en-AU" sz="1000" dirty="0" smtClean="0"/>
              <a:t>effective </a:t>
            </a:r>
            <a:r>
              <a:rPr lang="en-AU" sz="1000" u="sng" dirty="0" smtClean="0">
                <a:solidFill>
                  <a:srgbClr val="0070C0"/>
                </a:solidFill>
              </a:rPr>
              <a:t>for market participants and customers</a:t>
            </a:r>
            <a:r>
              <a:rPr lang="en-AU" sz="1000" dirty="0" smtClean="0"/>
              <a:t>;</a:t>
            </a:r>
          </a:p>
          <a:p>
            <a:pPr marL="457200" lvl="0" indent="-457200">
              <a:spcBef>
                <a:spcPts val="1000"/>
              </a:spcBef>
              <a:buFont typeface="+mj-lt"/>
              <a:buAutoNum type="arabicPeriod"/>
            </a:pPr>
            <a:r>
              <a:rPr lang="en-AU" sz="1000" dirty="0" smtClean="0"/>
              <a:t> </a:t>
            </a:r>
            <a:r>
              <a:rPr lang="en-AU" sz="1000" strike="sngStrike" dirty="0" smtClean="0">
                <a:solidFill>
                  <a:srgbClr val="FF0000"/>
                </a:solidFill>
              </a:rPr>
              <a:t>Each</a:t>
            </a:r>
            <a:r>
              <a:rPr lang="en-AU" sz="1000" dirty="0" smtClean="0"/>
              <a:t> NEM </a:t>
            </a:r>
            <a:r>
              <a:rPr lang="en-AU" sz="1000" dirty="0"/>
              <a:t>participant and AEMO is responsible for developing </a:t>
            </a:r>
            <a:r>
              <a:rPr lang="en-AU" sz="1000" dirty="0" smtClean="0"/>
              <a:t>their </a:t>
            </a:r>
            <a:r>
              <a:rPr lang="en-AU" sz="1000" dirty="0"/>
              <a:t>own </a:t>
            </a:r>
            <a:r>
              <a:rPr lang="en-AU" sz="1000" dirty="0" smtClean="0"/>
              <a:t>internal transition and cutover </a:t>
            </a:r>
            <a:r>
              <a:rPr lang="en-AU" sz="1000" dirty="0" smtClean="0"/>
              <a:t>plans </a:t>
            </a:r>
            <a:r>
              <a:rPr lang="en-AU" sz="1000" u="sng" dirty="0" smtClean="0">
                <a:solidFill>
                  <a:srgbClr val="0070C0"/>
                </a:solidFill>
              </a:rPr>
              <a:t>and where practical and possible will endeavour to find a common approach. These plans should</a:t>
            </a:r>
            <a:r>
              <a:rPr lang="en-AU" sz="1000" dirty="0" smtClean="0"/>
              <a:t> hav</a:t>
            </a:r>
            <a:r>
              <a:rPr lang="en-AU" sz="1000" u="sng" dirty="0" smtClean="0">
                <a:solidFill>
                  <a:srgbClr val="0070C0"/>
                </a:solidFill>
              </a:rPr>
              <a:t>e</a:t>
            </a:r>
            <a:r>
              <a:rPr lang="en-AU" sz="1000" strike="sngStrike" dirty="0" smtClean="0">
                <a:solidFill>
                  <a:srgbClr val="FF0000"/>
                </a:solidFill>
              </a:rPr>
              <a:t> </a:t>
            </a:r>
            <a:r>
              <a:rPr lang="en-AU" sz="1000" strike="sngStrike" dirty="0" smtClean="0">
                <a:solidFill>
                  <a:srgbClr val="FF0000"/>
                </a:solidFill>
              </a:rPr>
              <a:t>ing</a:t>
            </a:r>
            <a:r>
              <a:rPr lang="en-AU" sz="1000" dirty="0" smtClean="0"/>
              <a:t> </a:t>
            </a:r>
            <a:r>
              <a:rPr lang="en-AU" sz="1000" dirty="0"/>
              <a:t>regard to the key activities and dates set out in the </a:t>
            </a:r>
            <a:r>
              <a:rPr lang="en-AU" sz="1000" dirty="0" smtClean="0"/>
              <a:t>Industry Transition and Cutover Plan</a:t>
            </a:r>
            <a:r>
              <a:rPr lang="en-AU" sz="1000" dirty="0" smtClean="0"/>
              <a:t>.</a:t>
            </a:r>
            <a:endParaRPr lang="en-AU" sz="1000" dirty="0"/>
          </a:p>
          <a:p>
            <a:pPr marL="457200" lvl="0" indent="-457200">
              <a:spcBef>
                <a:spcPts val="1000"/>
              </a:spcBef>
              <a:buFont typeface="+mj-lt"/>
              <a:buAutoNum type="arabicPeriod"/>
            </a:pPr>
            <a:r>
              <a:rPr lang="en-AU" sz="1000" u="sng" dirty="0" smtClean="0">
                <a:solidFill>
                  <a:srgbClr val="0070C0"/>
                </a:solidFill>
              </a:rPr>
              <a:t>Where </a:t>
            </a:r>
            <a:r>
              <a:rPr lang="en-AU" sz="1000" u="sng" dirty="0" smtClean="0">
                <a:solidFill>
                  <a:srgbClr val="0070C0"/>
                </a:solidFill>
              </a:rPr>
              <a:t>possible, </a:t>
            </a:r>
            <a:r>
              <a:rPr lang="en-AU" sz="1000" strike="sngStrike" dirty="0" smtClean="0">
                <a:solidFill>
                  <a:schemeClr val="bg2"/>
                </a:solidFill>
              </a:rPr>
              <a:t>A</a:t>
            </a:r>
            <a:r>
              <a:rPr lang="en-AU" sz="1000" dirty="0" smtClean="0">
                <a:solidFill>
                  <a:schemeClr val="bg2"/>
                </a:solidFill>
              </a:rPr>
              <a:t> </a:t>
            </a:r>
            <a:r>
              <a:rPr lang="en-AU" sz="1000" u="sng" dirty="0" smtClean="0">
                <a:solidFill>
                  <a:srgbClr val="0070C0"/>
                </a:solidFill>
              </a:rPr>
              <a:t>all </a:t>
            </a:r>
            <a:r>
              <a:rPr lang="en-AU" sz="1000" dirty="0" smtClean="0"/>
              <a:t>transactions </a:t>
            </a:r>
            <a:r>
              <a:rPr lang="en-AU" sz="1000" dirty="0"/>
              <a:t>begin and end under </a:t>
            </a:r>
            <a:r>
              <a:rPr lang="en-AU" sz="1000" u="sng" dirty="0" smtClean="0">
                <a:solidFill>
                  <a:srgbClr val="0070C0"/>
                </a:solidFill>
              </a:rPr>
              <a:t>the</a:t>
            </a:r>
            <a:r>
              <a:rPr lang="en-AU" sz="1000" dirty="0" smtClean="0"/>
              <a:t> same rules. </a:t>
            </a:r>
            <a:r>
              <a:rPr lang="en-AU" sz="1000" strike="sngStrike" dirty="0" smtClean="0">
                <a:solidFill>
                  <a:srgbClr val="FF0000"/>
                </a:solidFill>
              </a:rPr>
              <a:t>to the extent possible</a:t>
            </a:r>
            <a:r>
              <a:rPr lang="en-AU" sz="1000" dirty="0">
                <a:solidFill>
                  <a:srgbClr val="FF0000"/>
                </a:solidFill>
              </a:rPr>
              <a:t> </a:t>
            </a:r>
            <a:r>
              <a:rPr lang="en-AU" sz="1000" u="sng" dirty="0" smtClean="0">
                <a:solidFill>
                  <a:srgbClr val="0070C0"/>
                </a:solidFill>
              </a:rPr>
              <a:t>Where this is not possible, a suitable workaround is to be agreed by market participants</a:t>
            </a:r>
            <a:r>
              <a:rPr lang="en-AU" sz="1000" dirty="0" smtClean="0"/>
              <a:t>;</a:t>
            </a:r>
            <a:endParaRPr lang="en-AU" sz="1000" dirty="0"/>
          </a:p>
          <a:p>
            <a:pPr marL="457200" lvl="0" indent="-457200">
              <a:spcBef>
                <a:spcPts val="1000"/>
              </a:spcBef>
              <a:buFont typeface="+mj-lt"/>
              <a:buAutoNum type="arabicPeriod"/>
            </a:pPr>
            <a:r>
              <a:rPr lang="en-AU" sz="1000" dirty="0" smtClean="0"/>
              <a:t>Where </a:t>
            </a:r>
            <a:r>
              <a:rPr lang="en-AU" sz="1000" dirty="0"/>
              <a:t>possible and </a:t>
            </a:r>
            <a:r>
              <a:rPr lang="en-AU" sz="1000" dirty="0" smtClean="0"/>
              <a:t>practicable </a:t>
            </a:r>
            <a:r>
              <a:rPr lang="en-AU" sz="1000" dirty="0"/>
              <a:t>to do </a:t>
            </a:r>
            <a:r>
              <a:rPr lang="en-AU" sz="1000" dirty="0" smtClean="0"/>
              <a:t>so, minimise </a:t>
            </a:r>
            <a:r>
              <a:rPr lang="en-AU" sz="1000" dirty="0"/>
              <a:t>and effectively </a:t>
            </a:r>
            <a:r>
              <a:rPr lang="en-AU" sz="1000" dirty="0" smtClean="0"/>
              <a:t>manage </a:t>
            </a:r>
            <a:r>
              <a:rPr lang="en-AU" sz="1000" dirty="0"/>
              <a:t>the number of in flight transactions </a:t>
            </a:r>
            <a:r>
              <a:rPr lang="en-AU" sz="1000" dirty="0" smtClean="0"/>
              <a:t>during cutover activities</a:t>
            </a:r>
            <a:r>
              <a:rPr lang="en-AU" sz="1000" dirty="0" smtClean="0"/>
              <a:t>;</a:t>
            </a:r>
            <a:endParaRPr lang="en-AU" sz="1000" dirty="0" smtClean="0"/>
          </a:p>
          <a:p>
            <a:pPr marL="457200" lvl="0" indent="-457200">
              <a:spcBef>
                <a:spcPts val="1000"/>
              </a:spcBef>
              <a:buFont typeface="+mj-lt"/>
              <a:buAutoNum type="arabicPeriod"/>
            </a:pPr>
            <a:r>
              <a:rPr lang="en-AU" sz="1000" dirty="0" smtClean="0"/>
              <a:t>Issues </a:t>
            </a:r>
            <a:r>
              <a:rPr lang="en-AU" sz="1000" dirty="0"/>
              <a:t>and risks that may affect </a:t>
            </a:r>
            <a:r>
              <a:rPr lang="en-AU" sz="1000" dirty="0" smtClean="0"/>
              <a:t>industry transition and cutover are </a:t>
            </a:r>
            <a:r>
              <a:rPr lang="en-AU" sz="1000" dirty="0"/>
              <a:t>to be communicated to AEMO as early as possible in order to facilitate </a:t>
            </a:r>
            <a:r>
              <a:rPr lang="en-AU" sz="1000" dirty="0" smtClean="0"/>
              <a:t>an assessment of potential impacts. </a:t>
            </a:r>
            <a:r>
              <a:rPr lang="en-AU" sz="1000" dirty="0"/>
              <a:t>AEMO will subsequently </a:t>
            </a:r>
            <a:r>
              <a:rPr lang="en-AU" sz="1000" dirty="0" smtClean="0"/>
              <a:t>escalate </a:t>
            </a:r>
            <a:r>
              <a:rPr lang="en-AU" sz="1000" dirty="0"/>
              <a:t>any industry relevant matters </a:t>
            </a:r>
            <a:r>
              <a:rPr lang="en-AU" sz="1000" dirty="0" smtClean="0"/>
              <a:t>to </a:t>
            </a:r>
            <a:r>
              <a:rPr lang="en-AU" sz="1000" dirty="0"/>
              <a:t>the </a:t>
            </a:r>
            <a:r>
              <a:rPr lang="en-AU" sz="1000" u="sng" dirty="0" smtClean="0">
                <a:solidFill>
                  <a:srgbClr val="0070C0"/>
                </a:solidFill>
              </a:rPr>
              <a:t>Readiness Working Group </a:t>
            </a:r>
            <a:r>
              <a:rPr lang="en-AU" sz="1000" dirty="0" smtClean="0"/>
              <a:t>or appropriate forum.</a:t>
            </a:r>
          </a:p>
          <a:p>
            <a:pPr marL="447675" lvl="0" indent="-447675">
              <a:spcBef>
                <a:spcPts val="1000"/>
              </a:spcBef>
              <a:buFont typeface="+mj-lt"/>
              <a:buAutoNum type="arabicPeriod"/>
            </a:pPr>
            <a:r>
              <a:rPr lang="en-AU" sz="1000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 industry cutover approach </a:t>
            </a:r>
            <a:r>
              <a:rPr lang="en-AU" sz="1000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will </a:t>
            </a:r>
            <a:r>
              <a:rPr lang="en-AU" sz="1000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be based on a ‘fix-on-fail/roll-forward’ approach in which AEMO and all Participants will commit to cutting over </a:t>
            </a:r>
            <a:r>
              <a:rPr lang="en-AU" sz="1000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and avoid </a:t>
            </a:r>
            <a:r>
              <a:rPr lang="en-AU" sz="1000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rollback by addressing any problems as and when they arise</a:t>
            </a:r>
            <a:r>
              <a:rPr lang="en-AU" sz="1000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en-AU" sz="1000" dirty="0"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47675" lvl="0" indent="-447675">
              <a:spcBef>
                <a:spcPts val="1000"/>
              </a:spcBef>
              <a:buFont typeface="+mj-lt"/>
              <a:buAutoNum type="arabicPeriod"/>
            </a:pPr>
            <a:r>
              <a:rPr lang="en-AU" sz="1000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AU" sz="1000" strike="sngStrike" dirty="0" smtClean="0">
                <a:solidFill>
                  <a:srgbClr val="C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Cut-over </a:t>
            </a:r>
            <a:r>
              <a:rPr lang="en-AU" sz="1000" strike="sngStrike" dirty="0">
                <a:solidFill>
                  <a:srgbClr val="C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can commence once </a:t>
            </a:r>
            <a:r>
              <a:rPr lang="en-AU" sz="1000" strike="sngStrike" dirty="0" smtClean="0">
                <a:solidFill>
                  <a:srgbClr val="C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all </a:t>
            </a:r>
            <a:r>
              <a:rPr lang="en-AU" sz="1000" strike="sngStrike" dirty="0">
                <a:solidFill>
                  <a:srgbClr val="C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Participants </a:t>
            </a:r>
            <a:r>
              <a:rPr lang="en-AU" sz="1000" strike="sngStrike" dirty="0" smtClean="0">
                <a:solidFill>
                  <a:srgbClr val="C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and AEMO have </a:t>
            </a:r>
            <a:r>
              <a:rPr lang="en-AU" sz="1000" strike="sngStrike" dirty="0">
                <a:solidFill>
                  <a:srgbClr val="C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met all required readiness criteria.</a:t>
            </a:r>
            <a:r>
              <a:rPr lang="en-AU" sz="1000" dirty="0">
                <a:solidFill>
                  <a:srgbClr val="C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AU" sz="1000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If </a:t>
            </a:r>
            <a:r>
              <a:rPr lang="en-AU" sz="1000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participants </a:t>
            </a:r>
            <a:r>
              <a:rPr lang="en-AU" sz="1000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have system readiness </a:t>
            </a:r>
            <a:r>
              <a:rPr lang="en-AU" sz="1000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issues </a:t>
            </a:r>
            <a:r>
              <a:rPr lang="en-AU" sz="1000" u="sng" dirty="0" smtClean="0">
                <a:solidFill>
                  <a:srgbClr val="0070C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at the time of cutover and</a:t>
            </a:r>
            <a:r>
              <a:rPr lang="en-AU" sz="1000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AU" sz="1000" strike="sngStrike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they must</a:t>
            </a:r>
            <a:r>
              <a:rPr lang="en-AU" sz="1000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implement contingency (e.g. manual) arrangements in their </a:t>
            </a:r>
            <a:r>
              <a:rPr lang="en-AU" sz="1000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organisations</a:t>
            </a:r>
            <a:r>
              <a:rPr lang="en-AU" sz="1000" u="sng" dirty="0" smtClean="0">
                <a:solidFill>
                  <a:srgbClr val="0070C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they must </a:t>
            </a:r>
            <a:r>
              <a:rPr lang="en-AU" sz="1000" strike="sngStrike" dirty="0" smtClean="0">
                <a:solidFill>
                  <a:srgbClr val="C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AU" sz="1000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AU" sz="1000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notify </a:t>
            </a:r>
            <a:r>
              <a:rPr lang="en-AU" sz="1000" u="sng" dirty="0" smtClean="0">
                <a:solidFill>
                  <a:srgbClr val="0070C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AEMO and </a:t>
            </a:r>
            <a:r>
              <a:rPr lang="en-AU" sz="1000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 market as soon as possible</a:t>
            </a:r>
            <a:r>
              <a:rPr lang="en-AU" sz="1000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447675" lvl="0" indent="-447675">
              <a:spcBef>
                <a:spcPts val="1000"/>
              </a:spcBef>
              <a:buFont typeface="+mj-lt"/>
              <a:buAutoNum type="arabicPeriod"/>
            </a:pPr>
            <a:r>
              <a:rPr lang="en-AU" sz="1000" u="sng" dirty="0" smtClean="0">
                <a:solidFill>
                  <a:srgbClr val="0070C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All participants will adopt and follow the POC Industry Transition and Cutover plan.</a:t>
            </a:r>
          </a:p>
          <a:p>
            <a:pPr marL="447675" lvl="0" indent="-447675">
              <a:spcBef>
                <a:spcPts val="1000"/>
              </a:spcBef>
              <a:buFont typeface="+mj-lt"/>
              <a:buAutoNum type="arabicPeriod"/>
            </a:pPr>
            <a:r>
              <a:rPr lang="en-AU" sz="1000" u="sng" dirty="0" smtClean="0">
                <a:solidFill>
                  <a:srgbClr val="0070C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 Industry Transition and Cutover Plan will endeavour </a:t>
            </a:r>
            <a:r>
              <a:rPr lang="en-AU" sz="1000" u="sng" smtClean="0">
                <a:solidFill>
                  <a:srgbClr val="0070C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to limit </a:t>
            </a:r>
            <a:r>
              <a:rPr lang="en-AU" sz="1000" u="sng" dirty="0" smtClean="0">
                <a:solidFill>
                  <a:srgbClr val="0070C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jurisdictional differences for transition and cutover activities.</a:t>
            </a:r>
            <a:endParaRPr lang="en-AU" sz="1000" u="sng" dirty="0">
              <a:solidFill>
                <a:srgbClr val="0070C0"/>
              </a:solidFill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5521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AEMO09">
      <a:dk1>
        <a:srgbClr val="1E4164"/>
      </a:dk1>
      <a:lt1>
        <a:srgbClr val="FFFFFF"/>
      </a:lt1>
      <a:dk2>
        <a:srgbClr val="F37421"/>
      </a:dk2>
      <a:lt2>
        <a:srgbClr val="C41230"/>
      </a:lt2>
      <a:accent1>
        <a:srgbClr val="FFC222"/>
      </a:accent1>
      <a:accent2>
        <a:srgbClr val="948671"/>
      </a:accent2>
      <a:accent3>
        <a:srgbClr val="FFFFFF"/>
      </a:accent3>
      <a:accent4>
        <a:srgbClr val="1E4164"/>
      </a:accent4>
      <a:accent5>
        <a:srgbClr val="A9C399"/>
      </a:accent5>
      <a:accent6>
        <a:srgbClr val="CB7E80"/>
      </a:accent6>
      <a:hlink>
        <a:srgbClr val="F37421"/>
      </a:hlink>
      <a:folHlink>
        <a:srgbClr val="C4123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AEMO09">
  <a:themeElements>
    <a:clrScheme name="AEMO09">
      <a:dk1>
        <a:srgbClr val="1E4164"/>
      </a:dk1>
      <a:lt1>
        <a:srgbClr val="FFFFFF"/>
      </a:lt1>
      <a:dk2>
        <a:srgbClr val="F37421"/>
      </a:dk2>
      <a:lt2>
        <a:srgbClr val="C41230"/>
      </a:lt2>
      <a:accent1>
        <a:srgbClr val="FFC222"/>
      </a:accent1>
      <a:accent2>
        <a:srgbClr val="948671"/>
      </a:accent2>
      <a:accent3>
        <a:srgbClr val="FFFFFF"/>
      </a:accent3>
      <a:accent4>
        <a:srgbClr val="1E4164"/>
      </a:accent4>
      <a:accent5>
        <a:srgbClr val="A9C399"/>
      </a:accent5>
      <a:accent6>
        <a:srgbClr val="CB7E80"/>
      </a:accent6>
      <a:hlink>
        <a:srgbClr val="F37421"/>
      </a:hlink>
      <a:folHlink>
        <a:srgbClr val="C4123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a14523ce-dede-483e-883a-2d83261080bd">PROJECT-352-4996</_dlc_DocId>
    <TaxCatchAll xmlns="a14523ce-dede-483e-883a-2d83261080bd">
      <Value>1</Value>
      <Value>9</Value>
    </TaxCatchAll>
    <AEMODocumentTypeTaxHTField0 xmlns="a14523ce-dede-483e-883a-2d83261080bd">
      <Terms xmlns="http://schemas.microsoft.com/office/infopath/2007/PartnerControls">
        <TermInfo xmlns="http://schemas.microsoft.com/office/infopath/2007/PartnerControls">
          <TermName xmlns="http://schemas.microsoft.com/office/infopath/2007/PartnerControls">Operational Record</TermName>
          <TermId xmlns="http://schemas.microsoft.com/office/infopath/2007/PartnerControls">859762f2-4462-42eb-9744-c955c7e2c540</TermId>
        </TermInfo>
      </Terms>
    </AEMODocumentTypeTaxHTField0>
    <_dlc_DocIdUrl xmlns="a14523ce-dede-483e-883a-2d83261080bd">
      <Url>http://sharedocs/projects/pocprogram/_layouts/15/DocIdRedir.aspx?ID=PROJECT-352-4996</Url>
      <Description>PROJECT-352-4996</Description>
    </_dlc_DocIdUrl>
    <AEMOCustodian xmlns="a14523ce-dede-483e-883a-2d83261080bd">
      <UserInfo>
        <DisplayName/>
        <AccountId xsi:nil="true"/>
        <AccountType/>
      </UserInfo>
    </AEMOCustodian>
    <ArchiveDocument xmlns="a14523ce-dede-483e-883a-2d83261080bd">false</ArchiveDocument>
    <AEMOKeywordsTaxHTField0 xmlns="a14523ce-dede-483e-883a-2d83261080bd">
      <Terms xmlns="http://schemas.microsoft.com/office/infopath/2007/PartnerControls">
        <TermInfo xmlns="http://schemas.microsoft.com/office/infopath/2007/PartnerControls">
          <TermName xmlns="http://schemas.microsoft.com/office/infopath/2007/PartnerControls">Project management</TermName>
          <TermId xmlns="http://schemas.microsoft.com/office/infopath/2007/PartnerControls">7ebbf2dd-9796-4b14-9303-aab6234575aa</TermId>
        </TermInfo>
      </Terms>
    </AEMOKeywordsTaxHTField0>
    <AEMODescription xmlns="a14523ce-dede-483e-883a-2d83261080bd" xsi:nil="true"/>
  </documentManagement>
</p:properties>
</file>

<file path=customXml/item3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Version=14.0.0.0, Culture=neutral, PublicKeyToken=71e9bce111e9429c</Assembly>
    <Class>Microsoft.Office.DocumentManagement.Internal.DocIdHandler</Class>
    <Data/>
    <Filter/>
  </Receiver>
</spe:Receivers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AEMODocument" ma:contentTypeID="0x0101009BE89D58CAF0934CA32A20BCFFD353DC00DDEC116C19245B4398932FF2C50DC75A" ma:contentTypeVersion="0" ma:contentTypeDescription="" ma:contentTypeScope="" ma:versionID="89bccbf02eec9f969d3651569cced181">
  <xsd:schema xmlns:xsd="http://www.w3.org/2001/XMLSchema" xmlns:xs="http://www.w3.org/2001/XMLSchema" xmlns:p="http://schemas.microsoft.com/office/2006/metadata/properties" xmlns:ns2="a14523ce-dede-483e-883a-2d83261080bd" targetNamespace="http://schemas.microsoft.com/office/2006/metadata/properties" ma:root="true" ma:fieldsID="7d74405751bc119387ad193d718cb389" ns2:_="">
    <xsd:import namespace="a14523ce-dede-483e-883a-2d83261080bd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2:TaxCatchAll" minOccurs="0"/>
                <xsd:element ref="ns2:TaxCatchAllLabel" minOccurs="0"/>
                <xsd:element ref="ns2:AEMOCustodian" minOccurs="0"/>
                <xsd:element ref="ns2:AEMODescription" minOccurs="0"/>
                <xsd:element ref="ns2:AEMODocumentTypeTaxHTField0" minOccurs="0"/>
                <xsd:element ref="ns2:AEMOKeywordsTaxHTField0" minOccurs="0"/>
                <xsd:element ref="ns2:ArchiveDocument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14523ce-dede-483e-883a-2d83261080bd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TaxCatchAll" ma:index="11" nillable="true" ma:displayName="Taxonomy Catch All Column" ma:hidden="true" ma:list="{93fb317b-587c-4d3f-8b3e-5de22a86522e}" ma:internalName="TaxCatchAll" ma:showField="CatchAllData" ma:web="dba14153-4303-4379-8f24-de02eb1e2c4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2" nillable="true" ma:displayName="Taxonomy Catch All Column1" ma:hidden="true" ma:list="{93fb317b-587c-4d3f-8b3e-5de22a86522e}" ma:internalName="TaxCatchAllLabel" ma:readOnly="true" ma:showField="CatchAllDataLabel" ma:web="dba14153-4303-4379-8f24-de02eb1e2c4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AEMOCustodian" ma:index="13" nillable="true" ma:displayName="AEMOCustodian" ma:list="UserInfo" ma:SharePointGroup="0" ma:internalName="AEMOCustodian" ma:showField="ImnNam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AEMODescription" ma:index="14" nillable="true" ma:displayName="AEMODescription" ma:internalName="AEMODescription">
      <xsd:simpleType>
        <xsd:restriction base="dms:Note"/>
      </xsd:simpleType>
    </xsd:element>
    <xsd:element name="AEMODocumentTypeTaxHTField0" ma:index="15" nillable="true" ma:taxonomy="true" ma:internalName="AEMODocumentTypeTaxHTField0" ma:taxonomyFieldName="AEMODocumentType" ma:displayName="AEMODocumentType" ma:default="1;#Operational Record|859762f2-4462-42eb-9744-c955c7e2c540" ma:fieldId="{da861434-c661-4929-8c0f-a462c80621ee}" ma:sspId="409ac0fb-07cb-4169-8a26-def2760b5502" ma:termSetId="7d85e329-3a18-4351-8865-4c9585fd1cc0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AEMOKeywordsTaxHTField0" ma:index="17" nillable="true" ma:taxonomy="true" ma:internalName="AEMOKeywordsTaxHTField0" ma:taxonomyFieldName="AEMOKeywords" ma:displayName="AEMOKeywords" ma:default="" ma:fieldId="{443585ba-fce9-427e-bd78-308c17c973aa}" ma:taxonomyMulti="true" ma:sspId="409ac0fb-07cb-4169-8a26-def2760b5502" ma:termSetId="70885f33-8be5-4917-bc67-8833a068ef45" ma:anchorId="00000000-0000-0000-0000-000000000000" ma:open="true" ma:isKeyword="false">
      <xsd:complexType>
        <xsd:sequence>
          <xsd:element ref="pc:Terms" minOccurs="0" maxOccurs="1"/>
        </xsd:sequence>
      </xsd:complexType>
    </xsd:element>
    <xsd:element name="ArchiveDocument" ma:index="19" nillable="true" ma:displayName="ArchiveDocument" ma:default="0" ma:description="Checking this box will send the document to the AEMO Archive and leave a link in its place." ma:internalName="ArchiveDocument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5.xml><?xml version="1.0" encoding="utf-8"?>
<?mso-contentType ?>
<customXsn xmlns="http://schemas.microsoft.com/office/2006/metadata/customXsn">
  <xsnLocation/>
  <cached>True</cached>
  <openByDefault>True</openByDefault>
  <xsnScope/>
</customXsn>
</file>

<file path=customXml/item6.xml><?xml version="1.0" encoding="utf-8"?>
<?mso-contentType ?>
<SharedContentType xmlns="Microsoft.SharePoint.Taxonomy.ContentTypeSync" SourceId="409ac0fb-07cb-4169-8a26-def2760b5502" ContentTypeId="0x0101009BE89D58CAF0934CA32A20BCFFD353DC" PreviousValue="false"/>
</file>

<file path=customXml/itemProps1.xml><?xml version="1.0" encoding="utf-8"?>
<ds:datastoreItem xmlns:ds="http://schemas.openxmlformats.org/officeDocument/2006/customXml" ds:itemID="{26FD9001-382D-4D26-9F68-35B7D2BAC165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C12E295-A392-417F-9BD2-A84C9D72E9E3}">
  <ds:schemaRefs>
    <ds:schemaRef ds:uri="http://purl.org/dc/dcmitype/"/>
    <ds:schemaRef ds:uri="http://schemas.microsoft.com/office/2006/documentManagement/types"/>
    <ds:schemaRef ds:uri="http://www.w3.org/XML/1998/namespace"/>
    <ds:schemaRef ds:uri="http://schemas.microsoft.com/office/infopath/2007/PartnerControls"/>
    <ds:schemaRef ds:uri="http://schemas.openxmlformats.org/package/2006/metadata/core-properties"/>
    <ds:schemaRef ds:uri="http://purl.org/dc/terms/"/>
    <ds:schemaRef ds:uri="a14523ce-dede-483e-883a-2d83261080bd"/>
    <ds:schemaRef ds:uri="http://schemas.microsoft.com/office/2006/metadata/properties"/>
    <ds:schemaRef ds:uri="http://purl.org/dc/elements/1.1/"/>
  </ds:schemaRefs>
</ds:datastoreItem>
</file>

<file path=customXml/itemProps3.xml><?xml version="1.0" encoding="utf-8"?>
<ds:datastoreItem xmlns:ds="http://schemas.openxmlformats.org/officeDocument/2006/customXml" ds:itemID="{50AA620E-2EA9-43B5-A1D9-CF4F79AC6440}">
  <ds:schemaRefs>
    <ds:schemaRef ds:uri="http://schemas.microsoft.com/sharepoint/events"/>
  </ds:schemaRefs>
</ds:datastoreItem>
</file>

<file path=customXml/itemProps4.xml><?xml version="1.0" encoding="utf-8"?>
<ds:datastoreItem xmlns:ds="http://schemas.openxmlformats.org/officeDocument/2006/customXml" ds:itemID="{7E761412-752A-4C9D-82C8-1A27E8B89C9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14523ce-dede-483e-883a-2d83261080b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5.xml><?xml version="1.0" encoding="utf-8"?>
<ds:datastoreItem xmlns:ds="http://schemas.openxmlformats.org/officeDocument/2006/customXml" ds:itemID="{850729A3-C4B1-4EDE-BB28-901C7B8711ED}">
  <ds:schemaRefs>
    <ds:schemaRef ds:uri="http://schemas.microsoft.com/office/2006/metadata/customXsn"/>
  </ds:schemaRefs>
</ds:datastoreItem>
</file>

<file path=customXml/itemProps6.xml><?xml version="1.0" encoding="utf-8"?>
<ds:datastoreItem xmlns:ds="http://schemas.openxmlformats.org/officeDocument/2006/customXml" ds:itemID="{53C1A3BE-6D35-4C2C-A6C3-CA5F1A0EF7A9}">
  <ds:schemaRefs>
    <ds:schemaRef ds:uri="Microsoft.SharePoint.Taxonomy.ContentTypeSync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AEMO External - Red</Template>
  <TotalTime>26930</TotalTime>
  <Words>378</Words>
  <Application>Microsoft Office PowerPoint</Application>
  <PresentationFormat>On-screen Show (4:3)</PresentationFormat>
  <Paragraphs>13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Arial</vt:lpstr>
      <vt:lpstr>Calibri</vt:lpstr>
      <vt:lpstr>Courier New</vt:lpstr>
      <vt:lpstr>Times New Roman</vt:lpstr>
      <vt:lpstr>Wingdings</vt:lpstr>
      <vt:lpstr>Office Theme</vt:lpstr>
      <vt:lpstr>AEMO09</vt:lpstr>
      <vt:lpstr>Industry transition and cutover Proposed Guiding principles</vt:lpstr>
    </vt:vector>
  </TitlesOfParts>
  <Company>AEMO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POC Procedures Working Group (POC-pWG)</dc:title>
  <dc:creator>Paul LeFavi</dc:creator>
  <cp:lastModifiedBy>Paul LeFavi</cp:lastModifiedBy>
  <cp:revision>513</cp:revision>
  <cp:lastPrinted>2017-03-30T00:26:16Z</cp:lastPrinted>
  <dcterms:created xsi:type="dcterms:W3CDTF">2014-07-17T00:34:38Z</dcterms:created>
  <dcterms:modified xsi:type="dcterms:W3CDTF">2017-05-22T06:34:10Z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dlc_DocIdItemGuid">
    <vt:lpwstr>ab96a418-923f-4622-8a94-12a503c224cf</vt:lpwstr>
  </property>
  <property fmtid="{D5CDD505-2E9C-101B-9397-08002B2CF9AE}" pid="3" name="ContentTypeId">
    <vt:lpwstr>0x0101009BE89D58CAF0934CA32A20BCFFD353DC00DDEC116C19245B4398932FF2C50DC75A</vt:lpwstr>
  </property>
  <property fmtid="{D5CDD505-2E9C-101B-9397-08002B2CF9AE}" pid="4" name="AEMODocumentType">
    <vt:lpwstr>1;#Operational Record|859762f2-4462-42eb-9744-c955c7e2c540</vt:lpwstr>
  </property>
  <property fmtid="{D5CDD505-2E9C-101B-9397-08002B2CF9AE}" pid="5" name="AEMOKeywords">
    <vt:lpwstr>9;#Project management|7ebbf2dd-9796-4b14-9303-aab6234575aa</vt:lpwstr>
  </property>
</Properties>
</file>